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568" r:id="rId2"/>
    <p:sldId id="609" r:id="rId3"/>
    <p:sldId id="616" r:id="rId4"/>
    <p:sldId id="634" r:id="rId5"/>
    <p:sldId id="635" r:id="rId6"/>
    <p:sldId id="636" r:id="rId7"/>
    <p:sldId id="637" r:id="rId8"/>
    <p:sldId id="638" r:id="rId9"/>
    <p:sldId id="618" r:id="rId10"/>
    <p:sldId id="639" r:id="rId11"/>
    <p:sldId id="640" r:id="rId12"/>
    <p:sldId id="641" r:id="rId13"/>
    <p:sldId id="642" r:id="rId14"/>
    <p:sldId id="643" r:id="rId15"/>
    <p:sldId id="617" r:id="rId16"/>
    <p:sldId id="644" r:id="rId17"/>
    <p:sldId id="646" r:id="rId18"/>
    <p:sldId id="645" r:id="rId19"/>
    <p:sldId id="621" r:id="rId20"/>
    <p:sldId id="608" r:id="rId21"/>
    <p:sldId id="615" r:id="rId22"/>
    <p:sldId id="614" r:id="rId23"/>
    <p:sldId id="613" r:id="rId24"/>
    <p:sldId id="611" r:id="rId25"/>
    <p:sldId id="612" r:id="rId26"/>
    <p:sldId id="610" r:id="rId27"/>
    <p:sldId id="600" r:id="rId28"/>
    <p:sldId id="599" r:id="rId29"/>
    <p:sldId id="607" r:id="rId30"/>
    <p:sldId id="623" r:id="rId31"/>
    <p:sldId id="620" r:id="rId32"/>
    <p:sldId id="605" r:id="rId33"/>
    <p:sldId id="622" r:id="rId34"/>
    <p:sldId id="625" r:id="rId35"/>
    <p:sldId id="626" r:id="rId36"/>
    <p:sldId id="627" r:id="rId37"/>
    <p:sldId id="628" r:id="rId38"/>
    <p:sldId id="629" r:id="rId39"/>
    <p:sldId id="633" r:id="rId4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3" autoAdjust="0"/>
    <p:restoredTop sz="88383" autoAdjust="0"/>
  </p:normalViewPr>
  <p:slideViewPr>
    <p:cSldViewPr>
      <p:cViewPr varScale="1">
        <p:scale>
          <a:sx n="124" d="100"/>
          <a:sy n="124" d="100"/>
        </p:scale>
        <p:origin x="-11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1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174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6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49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MyRocks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en-US" altLang="zh-CN" dirty="0" smtClean="0"/>
              <a:t>Polar-X</a:t>
            </a:r>
          </a:p>
          <a:p>
            <a:r>
              <a:rPr kumimoji="1" lang="zh-CN" altLang="en-US" dirty="0" smtClean="0"/>
              <a:t>阿里</a:t>
            </a:r>
            <a:r>
              <a:rPr kumimoji="1" lang="en-US" altLang="zh-CN" dirty="0" err="1" smtClean="0"/>
              <a:t>MyRocks</a:t>
            </a:r>
            <a:r>
              <a:rPr kumimoji="1" lang="en-US" altLang="zh-CN" dirty="0" smtClean="0"/>
              <a:t>，</a:t>
            </a:r>
            <a:r>
              <a:rPr kumimoji="1" lang="zh-CN" altLang="en-US" dirty="0" smtClean="0"/>
              <a:t>淘宝，菜鸟，离线搜索（</a:t>
            </a:r>
            <a:r>
              <a:rPr kumimoji="1" lang="en-US" altLang="zh-CN" dirty="0" err="1" smtClean="0"/>
              <a:t>Percona</a:t>
            </a:r>
            <a:r>
              <a:rPr kumimoji="1" lang="en-US" altLang="zh-CN" dirty="0" smtClean="0"/>
              <a:t> Live 2017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</a:t>
            </a:r>
            <a:r>
              <a:rPr kumimoji="1" lang="zh-CN" altLang="en-US" dirty="0" smtClean="0"/>
              <a:t>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</a:t>
            </a:r>
            <a:r>
              <a:rPr kumimoji="1" lang="zh-CN" altLang="en-US" dirty="0" smtClean="0"/>
              <a:t>成本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新硬件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, Polar-X</a:t>
            </a:r>
            <a:r>
              <a:rPr kumimoji="1" lang="zh-CN" altLang="en-US" dirty="0" smtClean="0"/>
              <a:t>, </a:t>
            </a:r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大量使用了新硬件技术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69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6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——TDSQL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42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0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内核和架构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李飞飞演讲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其它热点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运维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开源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智能运维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</a:t>
            </a:r>
            <a:r>
              <a:rPr kumimoji="1" lang="en-US" altLang="en-US" smtClean="0"/>
              <a:t>库方案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内核和架构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阿里的主要方向（李飞飞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其它</a:t>
            </a:r>
            <a:endParaRPr kumimoji="1" lang="en-US" altLang="zh-CN" sz="1800" dirty="0" smtClean="0"/>
          </a:p>
          <a:p>
            <a:pPr lvl="1"/>
            <a:r>
              <a:rPr kumimoji="1" lang="zh-CN" altLang="en-US" sz="1600" dirty="0"/>
              <a:t>分布式事务</a:t>
            </a:r>
            <a:r>
              <a:rPr kumimoji="1" lang="en-US" altLang="zh-CN" sz="1600" dirty="0"/>
              <a:t>——TDSQL</a:t>
            </a:r>
            <a:r>
              <a:rPr kumimoji="1" lang="zh-CN" altLang="en-US" sz="1600" dirty="0"/>
              <a:t>，中兴</a:t>
            </a:r>
            <a:r>
              <a:rPr kumimoji="1" lang="en-US" altLang="zh-CN" sz="1600" dirty="0" err="1" smtClean="0"/>
              <a:t>GoldenDB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err="1" smtClean="0"/>
              <a:t>R</a:t>
            </a:r>
            <a:r>
              <a:rPr kumimoji="1" lang="en-US" altLang="zh-CN" sz="1600" dirty="0" err="1" smtClean="0"/>
              <a:t>ocks</a:t>
            </a:r>
            <a:r>
              <a:rPr kumimoji="1" lang="en-US" altLang="zh-CN" sz="1600" dirty="0" err="1" smtClean="0"/>
              <a:t>db</a:t>
            </a:r>
            <a:r>
              <a:rPr kumimoji="1" lang="en-US" altLang="zh-CN" sz="1600" dirty="0" smtClean="0"/>
              <a:t> + RDBMS</a:t>
            </a:r>
            <a:endParaRPr kumimoji="1" lang="en-US" altLang="zh-CN" sz="1400" dirty="0" smtClean="0"/>
          </a:p>
          <a:p>
            <a:pPr lvl="1"/>
            <a:r>
              <a:rPr kumimoji="1" lang="zh-CN" altLang="en-US" sz="1600" dirty="0" smtClean="0"/>
              <a:t>新硬件技术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smtClean="0"/>
              <a:t>MGR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数据传输和订阅（爱奇艺</a:t>
            </a:r>
            <a:r>
              <a:rPr kumimoji="1" lang="en-US" altLang="zh-CN" sz="1600" dirty="0" smtClean="0"/>
              <a:t>DBIO,</a:t>
            </a:r>
            <a:r>
              <a:rPr kumimoji="1" lang="zh-CN" altLang="en-US" sz="1600" dirty="0" smtClean="0"/>
              <a:t> 字节跳动</a:t>
            </a:r>
            <a:r>
              <a:rPr kumimoji="1" lang="en-US" altLang="zh-CN" sz="1600" dirty="0" err="1" smtClean="0"/>
              <a:t>Flink</a:t>
            </a:r>
            <a:r>
              <a:rPr kumimoji="1" lang="zh-CN" altLang="en-US" sz="1600" dirty="0" smtClean="0"/>
              <a:t>）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587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2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zh-CN" altLang="en-US" dirty="0" smtClean="0"/>
              <a:t>G</a:t>
            </a:r>
            <a:r>
              <a:rPr kumimoji="1" lang="en-US" altLang="zh-CN" dirty="0" err="1" smtClean="0"/>
              <a:t>elara</a:t>
            </a:r>
            <a:r>
              <a:rPr kumimoji="1" lang="zh-CN" altLang="en-US" dirty="0" smtClean="0"/>
              <a:t>等</a:t>
            </a:r>
          </a:p>
          <a:p>
            <a:pPr lvl="1"/>
            <a:endParaRPr kumimoji="1" lang="zh-CN" altLang="en-US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版本统</a:t>
            </a:r>
            <a:r>
              <a:rPr kumimoji="1" lang="zh-CN" altLang="en-US" sz="2100" dirty="0" smtClean="0"/>
              <a:t>一化</a:t>
            </a:r>
          </a:p>
          <a:p>
            <a:pPr marL="490537" lvl="2" indent="-225425"/>
            <a:r>
              <a:rPr kumimoji="1" lang="zh-CN" altLang="en-US" sz="1800" dirty="0" smtClean="0"/>
              <a:t>5</a:t>
            </a:r>
            <a:r>
              <a:rPr kumimoji="1" lang="en-US" altLang="zh-CN" sz="1800" dirty="0" smtClean="0"/>
              <a:t>.5, 5.6, </a:t>
            </a:r>
            <a:r>
              <a:rPr kumimoji="1" lang="en-US" altLang="zh-CN" sz="1800" dirty="0" err="1" smtClean="0"/>
              <a:t>MariaDB</a:t>
            </a:r>
            <a:r>
              <a:rPr kumimoji="1" lang="en-US" altLang="zh-CN" sz="1800" dirty="0" smtClean="0"/>
              <a:t> -</a:t>
            </a:r>
            <a:r>
              <a:rPr kumimoji="1" lang="en-US" altLang="zh-CN" sz="1800" dirty="0" smtClean="0">
                <a:sym typeface="Wingdings"/>
              </a:rPr>
              <a:t> 5.7</a:t>
            </a:r>
            <a:endParaRPr kumimoji="1" lang="zh-CN" altLang="en-US" sz="1800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15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06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85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97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49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1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1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9027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云原生数据库核心四要素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多模（</a:t>
            </a:r>
            <a:r>
              <a:rPr kumimoji="1" lang="en-US" altLang="zh-CN" dirty="0"/>
              <a:t>Multi-model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数据库</a:t>
            </a:r>
            <a:r>
              <a:rPr kumimoji="1" lang="zh-CN" altLang="en-US" dirty="0"/>
              <a:t>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</a:p>
          <a:p>
            <a:r>
              <a:rPr kumimoji="1" lang="zh-CN" altLang="en-US" dirty="0" smtClean="0"/>
              <a:t>新硬</a:t>
            </a:r>
            <a:r>
              <a:rPr kumimoji="1" lang="zh-CN" altLang="en-US" dirty="0"/>
              <a:t>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</a:p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12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多模（</a:t>
            </a:r>
            <a:r>
              <a:rPr kumimoji="1" lang="en-US" altLang="zh-CN" sz="2400" dirty="0"/>
              <a:t>Multi-model</a:t>
            </a:r>
            <a:r>
              <a:rPr kumimoji="1" lang="zh-CN" altLang="en-US" sz="2400" dirty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400" dirty="0" smtClean="0"/>
              <a:t>其一是多模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Multi-model</a:t>
            </a:r>
            <a:r>
              <a:rPr kumimoji="1" lang="zh-CN" altLang="en-US" sz="1400" dirty="0"/>
              <a:t>），多模主要有两种，即北向和南向。南向表示存储结构是多种多样的，数据结构可以是结构化的也可以是非结构化的，可以是图、向量、文档等，但对于用户只提供一个 </a:t>
            </a:r>
            <a:r>
              <a:rPr kumimoji="1" lang="en-US" altLang="zh-CN" sz="1400" dirty="0"/>
              <a:t>SQL </a:t>
            </a:r>
            <a:r>
              <a:rPr kumimoji="1" lang="zh-CN" altLang="en-US" sz="1400" dirty="0"/>
              <a:t>的查询接口或者 </a:t>
            </a:r>
            <a:r>
              <a:rPr kumimoji="1" lang="en-US" altLang="zh-CN" sz="1400" dirty="0"/>
              <a:t>SQL-Like </a:t>
            </a:r>
            <a:r>
              <a:rPr kumimoji="1" lang="zh-CN" altLang="en-US" sz="1400" dirty="0"/>
              <a:t>的接口，这部分业界比较典型的就是各种各样的数据湖服务。而北向的多模就是存储只有一种，一般是通过 </a:t>
            </a:r>
            <a:r>
              <a:rPr kumimoji="1" lang="en-US" altLang="zh-CN" sz="1400" dirty="0"/>
              <a:t>KV </a:t>
            </a:r>
            <a:r>
              <a:rPr kumimoji="1" lang="zh-CN" altLang="en-US" sz="1400" dirty="0"/>
              <a:t>存储数据形态来支持结构化、半结构化以及非结构化数据，但希望能够提供不同的查询接口，比如 </a:t>
            </a:r>
            <a:r>
              <a:rPr kumimoji="1" lang="en-US" altLang="zh-CN" sz="1400" dirty="0"/>
              <a:t>SPARQL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SQL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GQL </a:t>
            </a:r>
            <a:r>
              <a:rPr kumimoji="1" lang="zh-CN" altLang="en-US" sz="1400" dirty="0"/>
              <a:t>等。业界典型的代表是微软 </a:t>
            </a:r>
            <a:r>
              <a:rPr kumimoji="1" lang="en-US" altLang="zh-CN" sz="1400" dirty="0"/>
              <a:t>Azure </a:t>
            </a:r>
            <a:r>
              <a:rPr kumimoji="1" lang="zh-CN" altLang="en-US" sz="1400" dirty="0"/>
              <a:t>的</a:t>
            </a:r>
            <a:r>
              <a:rPr kumimoji="1" lang="en-US" altLang="zh-CN" sz="1400" dirty="0" err="1"/>
              <a:t>CosmosDB</a:t>
            </a:r>
            <a:r>
              <a:rPr kumimoji="1" lang="zh-CN" altLang="en-US" sz="1400" dirty="0"/>
              <a:t>。作者：阿里云云栖社区链接：</a:t>
            </a:r>
            <a:r>
              <a:rPr kumimoji="1" lang="en-US" altLang="zh-CN" sz="1400" dirty="0"/>
              <a:t>https://</a:t>
            </a:r>
            <a:r>
              <a:rPr kumimoji="1" lang="en-US" altLang="zh-CN" sz="1400" dirty="0" err="1"/>
              <a:t>juejin.im</a:t>
            </a:r>
            <a:r>
              <a:rPr kumimoji="1" lang="en-US" altLang="zh-CN" sz="1400" dirty="0"/>
              <a:t>/post/5cf8b1f9e51d4556bc066f32</a:t>
            </a:r>
            <a:r>
              <a:rPr kumimoji="1" lang="zh-CN" altLang="en-US" sz="1400" dirty="0"/>
              <a:t>来源：掘金著作权归作者所有。商业转载请联系作者获得授权，非商业转载请注明出处。</a:t>
            </a:r>
          </a:p>
        </p:txBody>
      </p:sp>
    </p:spTree>
    <p:extLst>
      <p:ext uri="{BB962C8B-B14F-4D97-AF65-F5344CB8AC3E}">
        <p14:creationId xmlns:p14="http://schemas.microsoft.com/office/powerpoint/2010/main" val="250296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数据库智能化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自动化管控</a:t>
            </a:r>
            <a:r>
              <a:rPr kumimoji="1" lang="zh-CN" altLang="en-US" sz="2400" dirty="0" smtClean="0"/>
              <a:t>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600" dirty="0" smtClean="0"/>
              <a:t>数据库</a:t>
            </a:r>
            <a:r>
              <a:rPr kumimoji="1" lang="zh-CN" altLang="en-US" sz="1600" dirty="0"/>
              <a:t>的自治化也是非常重要的发展方向，从数据库的内核以及管控平台两个角度都有很多技术点可以做。在数据库自治化部分，阿里巴巴认为，需要做到自感知、自决策、自恢复以及自优化。自优化比较简单，就是在内核中利用机器学习的方法来进行优化。而自感知、自决策、自恢复更多的是针对管控平台的，比如如何保证实例的巡检，当出现问题后如何能够自动快速修复或者自动切换等</a:t>
            </a:r>
            <a:r>
              <a:rPr kumimoji="1" lang="zh-CN" altLang="en-US" sz="1600" dirty="0" smtClean="0"/>
              <a:t>。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4439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新硬件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云原生数据库</a:t>
            </a:r>
            <a:r>
              <a:rPr kumimoji="1" lang="zh-CN" altLang="en-US" dirty="0"/>
              <a:t>的第三大核心点是软硬件一体化设计。数据库首先是一个系统，而系统就需要能够安全高效地使用有限的硬件资源。所以数据库系统的设计和发展一定是和硬件性能和发展紧密相关的，我们不能够面对硬件的变化而坚持旧有数据库设计不改变，比如 </a:t>
            </a:r>
            <a:r>
              <a:rPr kumimoji="1" lang="en-US" altLang="zh-CN" dirty="0"/>
              <a:t>NVM </a:t>
            </a:r>
            <a:r>
              <a:rPr kumimoji="1" lang="zh-CN" altLang="en-US" dirty="0"/>
              <a:t>出来之后就可能对传统的数据库设计有一些冲击。而新硬件所带来的变化也是数据库系统设计需要考虑的。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NVM </a:t>
            </a:r>
            <a:r>
              <a:rPr kumimoji="1" lang="zh-CN" altLang="en-US" dirty="0"/>
              <a:t>以及 </a:t>
            </a:r>
            <a:r>
              <a:rPr kumimoji="1" lang="en-US" altLang="zh-CN" dirty="0"/>
              <a:t>GPU/FPGA </a:t>
            </a:r>
            <a:r>
              <a:rPr kumimoji="1" lang="zh-CN" altLang="en-US" dirty="0"/>
              <a:t>等新硬件或者架构的出现，对于数据库的设计都会提供新的思路。</a:t>
            </a:r>
          </a:p>
        </p:txBody>
      </p:sp>
    </p:spTree>
    <p:extLst>
      <p:ext uri="{BB962C8B-B14F-4D97-AF65-F5344CB8AC3E}">
        <p14:creationId xmlns:p14="http://schemas.microsoft.com/office/powerpoint/2010/main" val="114829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高可用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高可用是云</a:t>
            </a:r>
            <a:r>
              <a:rPr kumimoji="1" lang="zh-CN" altLang="en-US" dirty="0"/>
              <a:t>原生最基本的要求之一，上云的用户势必不希望业务出现中断。高可用最简单的解决方案就是冗余，可以做 </a:t>
            </a:r>
            <a:r>
              <a:rPr kumimoji="1" lang="en-US" altLang="zh-CN" dirty="0"/>
              <a:t>Table </a:t>
            </a:r>
            <a:r>
              <a:rPr kumimoji="1" lang="zh-CN" altLang="en-US" dirty="0"/>
              <a:t>级别的冗余，也可以做 </a:t>
            </a:r>
            <a:r>
              <a:rPr kumimoji="1" lang="en-US" altLang="zh-CN" dirty="0"/>
              <a:t>Partition </a:t>
            </a:r>
            <a:r>
              <a:rPr kumimoji="1" lang="zh-CN" altLang="en-US" dirty="0"/>
              <a:t>级别的冗余。无论是使用哪一种，基本上都是三副本，甚至更多的时候需要做四副本或者五副本，比如金融级别的高可用可能需要做两地三中心或者两地四中心。对于高可用的多副本而言，如何保证副本之间的数据一致性？在数据库里面有一个经典的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理论，其理论结果是在 </a:t>
            </a:r>
            <a:r>
              <a:rPr kumimoji="1" lang="en-US" altLang="zh-CN" dirty="0"/>
              <a:t>Consistency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Availability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Partition Tolerant </a:t>
            </a:r>
            <a:r>
              <a:rPr kumimoji="1" lang="zh-CN" altLang="en-US" dirty="0"/>
              <a:t>三者之间只能选择两个。现在大家的一般选择都是 </a:t>
            </a:r>
            <a:r>
              <a:rPr kumimoji="1" lang="en-US" altLang="zh-CN" dirty="0"/>
              <a:t>C+P</a:t>
            </a:r>
            <a:r>
              <a:rPr kumimoji="1" lang="zh-CN" altLang="en-US" dirty="0"/>
              <a:t>，同时对于 </a:t>
            </a:r>
            <a:r>
              <a:rPr kumimoji="1" lang="en-US" altLang="zh-CN" dirty="0"/>
              <a:t>A </a:t>
            </a:r>
            <a:r>
              <a:rPr kumimoji="1" lang="zh-CN" altLang="en-US" dirty="0"/>
              <a:t>而言，通过三副本技术和分布式一致性协议，使得 </a:t>
            </a:r>
            <a:r>
              <a:rPr kumimoji="1" lang="en-US" altLang="zh-CN" dirty="0"/>
              <a:t>A </a:t>
            </a:r>
            <a:r>
              <a:rPr kumimoji="1" lang="zh-CN" altLang="en-US" dirty="0"/>
              <a:t>达到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</a:t>
            </a:r>
            <a:r>
              <a:rPr kumimoji="1" lang="en-US" altLang="zh-CN" dirty="0"/>
              <a:t>9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7</a:t>
            </a:r>
            <a:r>
              <a:rPr kumimoji="1" lang="zh-CN" altLang="en-US" dirty="0"/>
              <a:t>个</a:t>
            </a:r>
            <a:r>
              <a:rPr kumimoji="1" lang="en-US" altLang="zh-CN" dirty="0"/>
              <a:t>9</a:t>
            </a:r>
            <a:r>
              <a:rPr kumimoji="1" lang="zh-CN" altLang="en-US" dirty="0"/>
              <a:t>，这样基本上就做到了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的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1699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/>
              <a:t>数据库智能化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78175</TotalTime>
  <Words>723</Words>
  <Application>Microsoft Macintosh PowerPoint</Application>
  <PresentationFormat>全屏显示(16:9)</PresentationFormat>
  <Paragraphs>140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baidu (2)</vt:lpstr>
      <vt:lpstr>DTCC2019数据库技术热点分析</vt:lpstr>
      <vt:lpstr>Agenda</vt:lpstr>
      <vt:lpstr>内核和架构</vt:lpstr>
      <vt:lpstr>云原生数据库核心四要素</vt:lpstr>
      <vt:lpstr>多模（Multi-model）</vt:lpstr>
      <vt:lpstr>数据库智能化+自动化管控平台</vt:lpstr>
      <vt:lpstr>新硬件: 软硬件一体化设计</vt:lpstr>
      <vt:lpstr>高可用</vt:lpstr>
      <vt:lpstr>阿里集团数据库方向</vt:lpstr>
      <vt:lpstr>N</vt:lpstr>
      <vt:lpstr>N</vt:lpstr>
      <vt:lpstr>m</vt:lpstr>
      <vt:lpstr>n</vt:lpstr>
      <vt:lpstr>m</vt:lpstr>
      <vt:lpstr>MyRocks</vt:lpstr>
      <vt:lpstr>新硬件</vt:lpstr>
      <vt:lpstr>n</vt:lpstr>
      <vt:lpstr>m</vt:lpstr>
      <vt:lpstr>分布式事务——TDSQL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去Oracle</vt:lpstr>
      <vt:lpstr>云数据库</vt:lpstr>
      <vt:lpstr>云数据库</vt:lpstr>
      <vt:lpstr>云数据库</vt:lpstr>
      <vt:lpstr>智能运维</vt:lpstr>
      <vt:lpstr>noSQL</vt:lpstr>
      <vt:lpstr>noSQL</vt:lpstr>
      <vt:lpstr>noSQL</vt:lpstr>
      <vt:lpstr>noSQL</vt:lpstr>
      <vt:lpstr>noSQL</vt:lpstr>
      <vt:lpstr>noSQL</vt:lpstr>
      <vt:lpstr>noSQL</vt:lpstr>
      <vt:lpstr>noSQL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3627</cp:revision>
  <dcterms:created xsi:type="dcterms:W3CDTF">2014-03-04T11:27:16Z</dcterms:created>
  <dcterms:modified xsi:type="dcterms:W3CDTF">2019-06-11T15:00:07Z</dcterms:modified>
</cp:coreProperties>
</file>